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3"/>
  </p:notesMasterIdLst>
  <p:sldIdLst>
    <p:sldId id="273" r:id="rId6"/>
    <p:sldId id="283" r:id="rId7"/>
    <p:sldId id="308" r:id="rId8"/>
    <p:sldId id="309" r:id="rId9"/>
    <p:sldId id="304" r:id="rId10"/>
    <p:sldId id="295" r:id="rId11"/>
    <p:sldId id="315" r:id="rId12"/>
    <p:sldId id="316" r:id="rId13"/>
    <p:sldId id="310" r:id="rId14"/>
    <p:sldId id="311" r:id="rId15"/>
    <p:sldId id="312" r:id="rId16"/>
    <p:sldId id="313" r:id="rId17"/>
    <p:sldId id="314" r:id="rId18"/>
    <p:sldId id="278" r:id="rId19"/>
    <p:sldId id="284" r:id="rId20"/>
    <p:sldId id="301" r:id="rId21"/>
    <p:sldId id="286" r:id="rId2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12/2/2020</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5867400"/>
            <a:ext cx="8458200" cy="990600"/>
          </a:xfrm>
        </p:spPr>
        <p:txBody>
          <a:bodyPr>
            <a:normAutofit/>
          </a:bodyPr>
          <a:lstStyle/>
          <a:p>
            <a:r>
              <a:rPr lang="en-US" sz="2800" b="1" dirty="0">
                <a:solidFill>
                  <a:schemeClr val="tx1"/>
                </a:solidFill>
              </a:rPr>
              <a:t>Washoe County Board of Adjustment </a:t>
            </a:r>
          </a:p>
          <a:p>
            <a:pPr>
              <a:spcBef>
                <a:spcPts val="0"/>
              </a:spcBef>
            </a:pPr>
            <a:r>
              <a:rPr lang="en-US" sz="2400" b="1" dirty="0">
                <a:solidFill>
                  <a:schemeClr val="tx1"/>
                </a:solidFill>
              </a:rPr>
              <a:t>December 3, 2020</a:t>
            </a:r>
          </a:p>
        </p:txBody>
      </p:sp>
      <p:sp>
        <p:nvSpPr>
          <p:cNvPr id="4" name="Title 3"/>
          <p:cNvSpPr>
            <a:spLocks noGrp="1"/>
          </p:cNvSpPr>
          <p:nvPr>
            <p:ph type="ctrTitle"/>
          </p:nvPr>
        </p:nvSpPr>
        <p:spPr>
          <a:xfrm>
            <a:off x="914400" y="152400"/>
            <a:ext cx="8229600" cy="810322"/>
          </a:xfrm>
        </p:spPr>
        <p:txBody>
          <a:bodyPr/>
          <a:lstStyle/>
          <a:p>
            <a:r>
              <a:rPr lang="en-US" sz="4000" dirty="0">
                <a:solidFill>
                  <a:schemeClr val="tx1"/>
                </a:solidFill>
              </a:rPr>
              <a:t>WSUP20-0016 Lemmon Valley Tower</a:t>
            </a:r>
          </a:p>
        </p:txBody>
      </p:sp>
      <p:pic>
        <p:nvPicPr>
          <p:cNvPr id="5" name="Picture 4">
            <a:extLst>
              <a:ext uri="{FF2B5EF4-FFF2-40B4-BE49-F238E27FC236}">
                <a16:creationId xmlns:a16="http://schemas.microsoft.com/office/drawing/2014/main" id="{4699B84F-5E25-4462-992F-841D1CC7799F}"/>
              </a:ext>
            </a:extLst>
          </p:cNvPr>
          <p:cNvPicPr>
            <a:picLocks noChangeAspect="1"/>
          </p:cNvPicPr>
          <p:nvPr/>
        </p:nvPicPr>
        <p:blipFill>
          <a:blip r:embed="rId2"/>
          <a:stretch>
            <a:fillRect/>
          </a:stretch>
        </p:blipFill>
        <p:spPr>
          <a:xfrm>
            <a:off x="2057401" y="1066800"/>
            <a:ext cx="4962696" cy="4788567"/>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62000"/>
          </a:xfrm>
        </p:spPr>
        <p:txBody>
          <a:bodyPr/>
          <a:lstStyle/>
          <a:p>
            <a:r>
              <a:rPr lang="en-US" dirty="0"/>
              <a:t>Request</a:t>
            </a:r>
          </a:p>
        </p:txBody>
      </p:sp>
      <p:sp>
        <p:nvSpPr>
          <p:cNvPr id="4" name="Content Placeholder 3"/>
          <p:cNvSpPr>
            <a:spLocks noGrp="1"/>
          </p:cNvSpPr>
          <p:nvPr>
            <p:ph idx="1"/>
          </p:nvPr>
        </p:nvSpPr>
        <p:spPr>
          <a:xfrm>
            <a:off x="152400" y="1066804"/>
            <a:ext cx="8686800" cy="4724396"/>
          </a:xfrm>
        </p:spPr>
        <p:txBody>
          <a:bodyPr>
            <a:normAutofit/>
          </a:bodyPr>
          <a:lstStyle/>
          <a:p>
            <a:r>
              <a:rPr lang="en-US" dirty="0"/>
              <a:t>To construct a 50-foot tall in-ground monopole wireless tower replacing an existing tower located on the Truckee Meadows Water Authority (TMWA) water tank</a:t>
            </a:r>
          </a:p>
          <a:p>
            <a:r>
              <a:rPr lang="en-US" dirty="0"/>
              <a:t>The proposal also requests varying the landscaping and parking requirements by not requiring any additional landscaping or a paved parking space</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EB987B3-BE5B-443C-B6DA-2D36993B5D3F}"/>
              </a:ext>
            </a:extLst>
          </p:cNvPr>
          <p:cNvSpPr>
            <a:spLocks noGrp="1"/>
          </p:cNvSpPr>
          <p:nvPr>
            <p:ph idx="1"/>
          </p:nvPr>
        </p:nvSpPr>
        <p:spPr>
          <a:xfrm>
            <a:off x="152400" y="1219200"/>
            <a:ext cx="8839200" cy="4572000"/>
          </a:xfrm>
        </p:spPr>
        <p:txBody>
          <a:bodyPr>
            <a:normAutofit fontScale="92500" lnSpcReduction="10000"/>
          </a:bodyPr>
          <a:lstStyle/>
          <a:p>
            <a:r>
              <a:rPr lang="en-US" dirty="0"/>
              <a:t>The parcel has a regulatory zone of Public and Semi-Public Facilities (PSP) and the allowed building height is 65 feet</a:t>
            </a:r>
          </a:p>
          <a:p>
            <a:r>
              <a:rPr lang="en-US" dirty="0"/>
              <a:t>The 1-acre site is vacant except for the TMWA water tank, the existing tower on the tank and tower equipment</a:t>
            </a:r>
          </a:p>
          <a:p>
            <a:r>
              <a:rPr lang="en-US" dirty="0"/>
              <a:t>The 1-acre parcel is surrounded by a 46-acre parcel (APN: 080-730-29) and a 60-foot tall Verizon tower, a residence and outbuildings are located on the parcel</a:t>
            </a:r>
          </a:p>
          <a:p>
            <a:endParaRPr lang="en-US" dirty="0"/>
          </a:p>
        </p:txBody>
      </p:sp>
      <p:sp>
        <p:nvSpPr>
          <p:cNvPr id="3" name="Title 2">
            <a:extLst>
              <a:ext uri="{FF2B5EF4-FFF2-40B4-BE49-F238E27FC236}">
                <a16:creationId xmlns:a16="http://schemas.microsoft.com/office/drawing/2014/main" id="{FFD582D7-FBBA-4440-B671-6875B36BAC49}"/>
              </a:ext>
            </a:extLst>
          </p:cNvPr>
          <p:cNvSpPr>
            <a:spLocks noGrp="1"/>
          </p:cNvSpPr>
          <p:nvPr>
            <p:ph type="title"/>
          </p:nvPr>
        </p:nvSpPr>
        <p:spPr>
          <a:xfrm>
            <a:off x="1219200" y="76200"/>
            <a:ext cx="7467600" cy="838200"/>
          </a:xfrm>
        </p:spPr>
        <p:txBody>
          <a:bodyPr/>
          <a:lstStyle/>
          <a:p>
            <a:r>
              <a:rPr lang="en-US" dirty="0"/>
              <a:t>Site Analysis</a:t>
            </a:r>
          </a:p>
        </p:txBody>
      </p:sp>
    </p:spTree>
    <p:extLst>
      <p:ext uri="{BB962C8B-B14F-4D97-AF65-F5344CB8AC3E}">
        <p14:creationId xmlns:p14="http://schemas.microsoft.com/office/powerpoint/2010/main" val="1917776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1EFDE75C-9FDB-4DC2-A39D-6702345E2E38}"/>
              </a:ext>
            </a:extLst>
          </p:cNvPr>
          <p:cNvPicPr>
            <a:picLocks noGrp="1" noChangeAspect="1"/>
          </p:cNvPicPr>
          <p:nvPr>
            <p:ph idx="1"/>
          </p:nvPr>
        </p:nvPicPr>
        <p:blipFill>
          <a:blip r:embed="rId2"/>
          <a:stretch>
            <a:fillRect/>
          </a:stretch>
        </p:blipFill>
        <p:spPr>
          <a:xfrm>
            <a:off x="973870" y="152400"/>
            <a:ext cx="7703038" cy="5791200"/>
          </a:xfrm>
          <a:prstGeom prst="rect">
            <a:avLst/>
          </a:prstGeom>
        </p:spPr>
      </p:pic>
      <p:sp>
        <p:nvSpPr>
          <p:cNvPr id="10" name="Speech Bubble: Rectangle 9">
            <a:extLst>
              <a:ext uri="{FF2B5EF4-FFF2-40B4-BE49-F238E27FC236}">
                <a16:creationId xmlns:a16="http://schemas.microsoft.com/office/drawing/2014/main" id="{3A0A4EE7-4504-4727-9A02-717C56A56164}"/>
              </a:ext>
            </a:extLst>
          </p:cNvPr>
          <p:cNvSpPr/>
          <p:nvPr/>
        </p:nvSpPr>
        <p:spPr>
          <a:xfrm>
            <a:off x="3352800" y="1982724"/>
            <a:ext cx="1472589" cy="612648"/>
          </a:xfrm>
          <a:prstGeom prst="wedgeRectCallout">
            <a:avLst>
              <a:gd name="adj1" fmla="val 55979"/>
              <a:gd name="adj2" fmla="val 162002"/>
            </a:avLst>
          </a:prstGeom>
          <a:solidFill>
            <a:srgbClr val="FFFF00">
              <a:alpha val="81961"/>
            </a:srgbClr>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t>TMWA tank</a:t>
            </a:r>
          </a:p>
        </p:txBody>
      </p:sp>
      <p:sp>
        <p:nvSpPr>
          <p:cNvPr id="11" name="Speech Bubble: Rectangle 10">
            <a:extLst>
              <a:ext uri="{FF2B5EF4-FFF2-40B4-BE49-F238E27FC236}">
                <a16:creationId xmlns:a16="http://schemas.microsoft.com/office/drawing/2014/main" id="{4FBF28EE-E6F9-45AF-956F-9B437D58348A}"/>
              </a:ext>
            </a:extLst>
          </p:cNvPr>
          <p:cNvSpPr/>
          <p:nvPr/>
        </p:nvSpPr>
        <p:spPr>
          <a:xfrm>
            <a:off x="7162800" y="3886200"/>
            <a:ext cx="1320189" cy="612648"/>
          </a:xfrm>
          <a:prstGeom prst="wedgeRectCallout">
            <a:avLst>
              <a:gd name="adj1" fmla="val -128241"/>
              <a:gd name="adj2" fmla="val 138208"/>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Residence</a:t>
            </a:r>
          </a:p>
        </p:txBody>
      </p:sp>
      <p:sp>
        <p:nvSpPr>
          <p:cNvPr id="12" name="Speech Bubble: Rectangle 11">
            <a:extLst>
              <a:ext uri="{FF2B5EF4-FFF2-40B4-BE49-F238E27FC236}">
                <a16:creationId xmlns:a16="http://schemas.microsoft.com/office/drawing/2014/main" id="{E95DF353-5039-41E6-B9F0-3E747ED8015A}"/>
              </a:ext>
            </a:extLst>
          </p:cNvPr>
          <p:cNvSpPr/>
          <p:nvPr/>
        </p:nvSpPr>
        <p:spPr>
          <a:xfrm>
            <a:off x="3505200" y="3886200"/>
            <a:ext cx="914400" cy="612648"/>
          </a:xfrm>
          <a:prstGeom prst="wedgeRectCallout">
            <a:avLst>
              <a:gd name="adj1" fmla="val 116848"/>
              <a:gd name="adj2" fmla="val -84590"/>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Verizon tower</a:t>
            </a:r>
          </a:p>
        </p:txBody>
      </p:sp>
    </p:spTree>
    <p:extLst>
      <p:ext uri="{BB962C8B-B14F-4D97-AF65-F5344CB8AC3E}">
        <p14:creationId xmlns:p14="http://schemas.microsoft.com/office/powerpoint/2010/main" val="733159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CB0F031-6018-4193-B485-BC2E5550D928}"/>
              </a:ext>
            </a:extLst>
          </p:cNvPr>
          <p:cNvSpPr>
            <a:spLocks noGrp="1"/>
          </p:cNvSpPr>
          <p:nvPr>
            <p:ph idx="1"/>
          </p:nvPr>
        </p:nvSpPr>
        <p:spPr>
          <a:xfrm>
            <a:off x="457200" y="1219200"/>
            <a:ext cx="8458200" cy="4648200"/>
          </a:xfrm>
        </p:spPr>
        <p:txBody>
          <a:bodyPr>
            <a:normAutofit/>
          </a:bodyPr>
          <a:lstStyle/>
          <a:p>
            <a:r>
              <a:rPr lang="en-US" dirty="0"/>
              <a:t>The tower is classified as a commercial facility, which is permitted in PSP with a special use permit (SUP) per WCC 110.302.05.3. </a:t>
            </a:r>
          </a:p>
          <a:p>
            <a:r>
              <a:rPr lang="en-US" dirty="0"/>
              <a:t>The SUP allows the BOA to vary standards and the applicant is requesting to waive the landscaping and paved parking space requirements.  </a:t>
            </a:r>
          </a:p>
        </p:txBody>
      </p:sp>
      <p:sp>
        <p:nvSpPr>
          <p:cNvPr id="3" name="Title 2">
            <a:extLst>
              <a:ext uri="{FF2B5EF4-FFF2-40B4-BE49-F238E27FC236}">
                <a16:creationId xmlns:a16="http://schemas.microsoft.com/office/drawing/2014/main" id="{C8D43239-C4BC-4F9D-950D-B03729FB9830}"/>
              </a:ext>
            </a:extLst>
          </p:cNvPr>
          <p:cNvSpPr>
            <a:spLocks noGrp="1"/>
          </p:cNvSpPr>
          <p:nvPr>
            <p:ph type="title"/>
          </p:nvPr>
        </p:nvSpPr>
        <p:spPr>
          <a:xfrm>
            <a:off x="609600" y="76200"/>
            <a:ext cx="8839200" cy="838200"/>
          </a:xfrm>
        </p:spPr>
        <p:txBody>
          <a:bodyPr/>
          <a:lstStyle/>
          <a:p>
            <a:r>
              <a:rPr lang="en-US" dirty="0"/>
              <a:t>Special Use Permit Requirements </a:t>
            </a:r>
          </a:p>
        </p:txBody>
      </p:sp>
    </p:spTree>
    <p:extLst>
      <p:ext uri="{BB962C8B-B14F-4D97-AF65-F5344CB8AC3E}">
        <p14:creationId xmlns:p14="http://schemas.microsoft.com/office/powerpoint/2010/main" val="2938383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219200"/>
            <a:ext cx="8686800" cy="4419600"/>
          </a:xfrm>
        </p:spPr>
        <p:txBody>
          <a:bodyPr>
            <a:normAutofit fontScale="92500" lnSpcReduction="20000"/>
          </a:bodyPr>
          <a:lstStyle/>
          <a:p>
            <a:r>
              <a:rPr lang="en-US" dirty="0"/>
              <a:t>The proposed 50 ft. tower will be constructed northwest of the tank on the ground and the existing tower on the TMWA water tank will be removed</a:t>
            </a:r>
          </a:p>
          <a:p>
            <a:r>
              <a:rPr lang="en-US" dirty="0"/>
              <a:t>The existing equipment pad will remain in the same location and the equipment will be updated with new technology</a:t>
            </a:r>
          </a:p>
          <a:p>
            <a:r>
              <a:rPr lang="en-US" dirty="0"/>
              <a:t>The wireless coverage will improve with the new tower and updated equipment and will further assist in emergency communications, including first responders.  </a:t>
            </a:r>
          </a:p>
        </p:txBody>
      </p:sp>
      <p:sp>
        <p:nvSpPr>
          <p:cNvPr id="3" name="Title 2"/>
          <p:cNvSpPr>
            <a:spLocks noGrp="1"/>
          </p:cNvSpPr>
          <p:nvPr>
            <p:ph type="title"/>
          </p:nvPr>
        </p:nvSpPr>
        <p:spPr>
          <a:xfrm>
            <a:off x="1219200" y="76200"/>
            <a:ext cx="7543800" cy="762000"/>
          </a:xfrm>
        </p:spPr>
        <p:txBody>
          <a:bodyPr/>
          <a:lstStyle/>
          <a:p>
            <a:r>
              <a:rPr lang="en-US" dirty="0"/>
              <a:t>Analysis</a:t>
            </a:r>
          </a:p>
        </p:txBody>
      </p:sp>
    </p:spTree>
    <p:extLst>
      <p:ext uri="{BB962C8B-B14F-4D97-AF65-F5344CB8AC3E}">
        <p14:creationId xmlns:p14="http://schemas.microsoft.com/office/powerpoint/2010/main" val="2682535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4E94C4F-DA7F-4860-ADAC-1B96A1374190}"/>
              </a:ext>
            </a:extLst>
          </p:cNvPr>
          <p:cNvPicPr>
            <a:picLocks noGrp="1" noChangeAspect="1"/>
          </p:cNvPicPr>
          <p:nvPr>
            <p:ph idx="1"/>
          </p:nvPr>
        </p:nvPicPr>
        <p:blipFill>
          <a:blip r:embed="rId2"/>
          <a:stretch>
            <a:fillRect/>
          </a:stretch>
        </p:blipFill>
        <p:spPr>
          <a:xfrm>
            <a:off x="151190" y="0"/>
            <a:ext cx="8841619" cy="6477000"/>
          </a:xfrm>
          <a:prstGeom prst="rect">
            <a:avLst/>
          </a:prstGeom>
        </p:spPr>
      </p:pic>
      <p:sp>
        <p:nvSpPr>
          <p:cNvPr id="3" name="Title 2">
            <a:extLst>
              <a:ext uri="{FF2B5EF4-FFF2-40B4-BE49-F238E27FC236}">
                <a16:creationId xmlns:a16="http://schemas.microsoft.com/office/drawing/2014/main" id="{44DC90E6-4B38-4FEE-BEA7-21784DD0D50F}"/>
              </a:ext>
            </a:extLst>
          </p:cNvPr>
          <p:cNvSpPr>
            <a:spLocks noGrp="1"/>
          </p:cNvSpPr>
          <p:nvPr>
            <p:ph type="title"/>
          </p:nvPr>
        </p:nvSpPr>
        <p:spPr/>
        <p:txBody>
          <a:bodyPr/>
          <a:lstStyle/>
          <a:p>
            <a:endParaRPr lang="en-US"/>
          </a:p>
        </p:txBody>
      </p:sp>
      <p:sp>
        <p:nvSpPr>
          <p:cNvPr id="5" name="Speech Bubble: Rectangle 4">
            <a:extLst>
              <a:ext uri="{FF2B5EF4-FFF2-40B4-BE49-F238E27FC236}">
                <a16:creationId xmlns:a16="http://schemas.microsoft.com/office/drawing/2014/main" id="{0FE5A7D4-98E1-4195-8640-EE0DE7F77239}"/>
              </a:ext>
            </a:extLst>
          </p:cNvPr>
          <p:cNvSpPr/>
          <p:nvPr/>
        </p:nvSpPr>
        <p:spPr>
          <a:xfrm>
            <a:off x="6553200" y="74676"/>
            <a:ext cx="1524000" cy="612648"/>
          </a:xfrm>
          <a:prstGeom prst="wedgeRectCallout">
            <a:avLst>
              <a:gd name="adj1" fmla="val -95905"/>
              <a:gd name="adj2" fmla="val 97109"/>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New 50 ft Monopole</a:t>
            </a:r>
          </a:p>
        </p:txBody>
      </p:sp>
      <p:sp>
        <p:nvSpPr>
          <p:cNvPr id="6" name="Speech Bubble: Rectangle 5">
            <a:extLst>
              <a:ext uri="{FF2B5EF4-FFF2-40B4-BE49-F238E27FC236}">
                <a16:creationId xmlns:a16="http://schemas.microsoft.com/office/drawing/2014/main" id="{7A602244-AC79-4C7D-A125-62FDF0B90479}"/>
              </a:ext>
            </a:extLst>
          </p:cNvPr>
          <p:cNvSpPr/>
          <p:nvPr/>
        </p:nvSpPr>
        <p:spPr>
          <a:xfrm>
            <a:off x="7620000" y="4343400"/>
            <a:ext cx="1372809" cy="612648"/>
          </a:xfrm>
          <a:prstGeom prst="wedgeRectCallout">
            <a:avLst>
              <a:gd name="adj1" fmla="val -30486"/>
              <a:gd name="adj2" fmla="val -199235"/>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Equipment area </a:t>
            </a:r>
          </a:p>
        </p:txBody>
      </p:sp>
      <p:sp>
        <p:nvSpPr>
          <p:cNvPr id="7" name="Rectangle 6">
            <a:extLst>
              <a:ext uri="{FF2B5EF4-FFF2-40B4-BE49-F238E27FC236}">
                <a16:creationId xmlns:a16="http://schemas.microsoft.com/office/drawing/2014/main" id="{86C88A92-711F-411F-86E0-EF363C5EDEC4}"/>
              </a:ext>
            </a:extLst>
          </p:cNvPr>
          <p:cNvSpPr/>
          <p:nvPr/>
        </p:nvSpPr>
        <p:spPr>
          <a:xfrm>
            <a:off x="2514600" y="5562600"/>
            <a:ext cx="1371600" cy="5334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Existing towers</a:t>
            </a:r>
          </a:p>
        </p:txBody>
      </p:sp>
      <p:cxnSp>
        <p:nvCxnSpPr>
          <p:cNvPr id="12" name="Straight Connector 11">
            <a:extLst>
              <a:ext uri="{FF2B5EF4-FFF2-40B4-BE49-F238E27FC236}">
                <a16:creationId xmlns:a16="http://schemas.microsoft.com/office/drawing/2014/main" id="{91F8A100-82A7-4F5B-95BF-6F14F26CB8BE}"/>
              </a:ext>
            </a:extLst>
          </p:cNvPr>
          <p:cNvCxnSpPr>
            <a:cxnSpLocks/>
          </p:cNvCxnSpPr>
          <p:nvPr/>
        </p:nvCxnSpPr>
        <p:spPr>
          <a:xfrm flipH="1" flipV="1">
            <a:off x="1028700" y="4191000"/>
            <a:ext cx="1485900" cy="1447800"/>
          </a:xfrm>
          <a:prstGeom prst="line">
            <a:avLst/>
          </a:prstGeom>
          <a:ln w="38100"/>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7D520408-2EAA-40D7-88EA-10C28FD7486E}"/>
              </a:ext>
            </a:extLst>
          </p:cNvPr>
          <p:cNvCxnSpPr>
            <a:cxnSpLocks/>
          </p:cNvCxnSpPr>
          <p:nvPr/>
        </p:nvCxnSpPr>
        <p:spPr>
          <a:xfrm flipH="1" flipV="1">
            <a:off x="1447800" y="4956048"/>
            <a:ext cx="1066801" cy="682752"/>
          </a:xfrm>
          <a:prstGeom prst="line">
            <a:avLst/>
          </a:prstGeom>
          <a:ln w="38100">
            <a:solidFill>
              <a:schemeClr val="tx1"/>
            </a:solidFill>
          </a:ln>
        </p:spPr>
        <p:style>
          <a:lnRef idx="1">
            <a:schemeClr val="dk1"/>
          </a:lnRef>
          <a:fillRef idx="0">
            <a:schemeClr val="dk1"/>
          </a:fillRef>
          <a:effectRef idx="0">
            <a:schemeClr val="dk1"/>
          </a:effectRef>
          <a:fontRef idx="minor">
            <a:schemeClr val="tx1"/>
          </a:fontRef>
        </p:style>
      </p:cxnSp>
      <p:cxnSp>
        <p:nvCxnSpPr>
          <p:cNvPr id="21" name="Straight Connector 20">
            <a:extLst>
              <a:ext uri="{FF2B5EF4-FFF2-40B4-BE49-F238E27FC236}">
                <a16:creationId xmlns:a16="http://schemas.microsoft.com/office/drawing/2014/main" id="{A27FD23B-01E6-4C0F-9B98-0206462E3328}"/>
              </a:ext>
            </a:extLst>
          </p:cNvPr>
          <p:cNvCxnSpPr>
            <a:cxnSpLocks/>
          </p:cNvCxnSpPr>
          <p:nvPr/>
        </p:nvCxnSpPr>
        <p:spPr>
          <a:xfrm flipH="1" flipV="1">
            <a:off x="1905000" y="3351276"/>
            <a:ext cx="609600" cy="2287524"/>
          </a:xfrm>
          <a:prstGeom prst="line">
            <a:avLst/>
          </a:prstGeom>
          <a:ln w="381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89288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01C925B-0EFE-4841-AB88-AD2580747B5D}"/>
              </a:ext>
            </a:extLst>
          </p:cNvPr>
          <p:cNvPicPr>
            <a:picLocks noGrp="1" noChangeAspect="1"/>
          </p:cNvPicPr>
          <p:nvPr>
            <p:ph idx="1"/>
          </p:nvPr>
        </p:nvPicPr>
        <p:blipFill>
          <a:blip r:embed="rId2"/>
          <a:stretch>
            <a:fillRect/>
          </a:stretch>
        </p:blipFill>
        <p:spPr>
          <a:xfrm>
            <a:off x="0" y="76199"/>
            <a:ext cx="9115533" cy="6344411"/>
          </a:xfrm>
          <a:prstGeom prst="rect">
            <a:avLst/>
          </a:prstGeom>
        </p:spPr>
      </p:pic>
      <p:sp>
        <p:nvSpPr>
          <p:cNvPr id="3" name="Title 2">
            <a:extLst>
              <a:ext uri="{FF2B5EF4-FFF2-40B4-BE49-F238E27FC236}">
                <a16:creationId xmlns:a16="http://schemas.microsoft.com/office/drawing/2014/main" id="{8A8FDF83-1206-495D-8A2C-7AD488DE069B}"/>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030931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1800ECC-5FE2-446E-B4BB-AF327C552FAF}"/>
              </a:ext>
            </a:extLst>
          </p:cNvPr>
          <p:cNvSpPr>
            <a:spLocks noGrp="1"/>
          </p:cNvSpPr>
          <p:nvPr>
            <p:ph idx="1"/>
          </p:nvPr>
        </p:nvSpPr>
        <p:spPr>
          <a:xfrm>
            <a:off x="0" y="1219200"/>
            <a:ext cx="8686800" cy="4724400"/>
          </a:xfrm>
        </p:spPr>
        <p:txBody>
          <a:bodyPr/>
          <a:lstStyle/>
          <a:p>
            <a:r>
              <a:rPr lang="en-US" dirty="0"/>
              <a:t>The monopole and antennas will be painted to match the surrounding landscape  </a:t>
            </a:r>
          </a:p>
          <a:p>
            <a:r>
              <a:rPr lang="en-US" dirty="0"/>
              <a:t>The tower will be used only by AT&amp;T</a:t>
            </a:r>
          </a:p>
          <a:p>
            <a:r>
              <a:rPr lang="en-US" dirty="0"/>
              <a:t>Approximately 500 sq. ft. of the 1-acre site will be disturbed to construct the tower</a:t>
            </a:r>
          </a:p>
        </p:txBody>
      </p:sp>
      <p:sp>
        <p:nvSpPr>
          <p:cNvPr id="3" name="Title 2">
            <a:extLst>
              <a:ext uri="{FF2B5EF4-FFF2-40B4-BE49-F238E27FC236}">
                <a16:creationId xmlns:a16="http://schemas.microsoft.com/office/drawing/2014/main" id="{1C9EFC5C-9451-49D3-B178-0F88B08FDE98}"/>
              </a:ext>
            </a:extLst>
          </p:cNvPr>
          <p:cNvSpPr>
            <a:spLocks noGrp="1"/>
          </p:cNvSpPr>
          <p:nvPr>
            <p:ph type="title"/>
          </p:nvPr>
        </p:nvSpPr>
        <p:spPr/>
        <p:txBody>
          <a:bodyPr/>
          <a:lstStyle/>
          <a:p>
            <a:r>
              <a:rPr lang="en-US" dirty="0"/>
              <a:t>Analysis</a:t>
            </a:r>
          </a:p>
        </p:txBody>
      </p:sp>
    </p:spTree>
    <p:extLst>
      <p:ext uri="{BB962C8B-B14F-4D97-AF65-F5344CB8AC3E}">
        <p14:creationId xmlns:p14="http://schemas.microsoft.com/office/powerpoint/2010/main" val="3478783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3684989-2631-4E17-804D-370A96F0BD14}"/>
              </a:ext>
            </a:extLst>
          </p:cNvPr>
          <p:cNvPicPr>
            <a:picLocks noGrp="1" noChangeAspect="1"/>
          </p:cNvPicPr>
          <p:nvPr>
            <p:ph idx="1"/>
          </p:nvPr>
        </p:nvPicPr>
        <p:blipFill>
          <a:blip r:embed="rId2"/>
          <a:stretch>
            <a:fillRect/>
          </a:stretch>
        </p:blipFill>
        <p:spPr>
          <a:xfrm>
            <a:off x="1828574" y="89160"/>
            <a:ext cx="5181826" cy="6692640"/>
          </a:xfrm>
          <a:prstGeom prst="rect">
            <a:avLst/>
          </a:prstGeom>
        </p:spPr>
      </p:pic>
      <p:sp>
        <p:nvSpPr>
          <p:cNvPr id="3" name="Title 2">
            <a:extLst>
              <a:ext uri="{FF2B5EF4-FFF2-40B4-BE49-F238E27FC236}">
                <a16:creationId xmlns:a16="http://schemas.microsoft.com/office/drawing/2014/main" id="{34012950-2572-4103-972B-4F2EF09F875C}"/>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125016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D7C5ED2-E9A5-4245-B505-4E53686045C5}"/>
              </a:ext>
            </a:extLst>
          </p:cNvPr>
          <p:cNvPicPr>
            <a:picLocks noGrp="1" noChangeAspect="1"/>
          </p:cNvPicPr>
          <p:nvPr>
            <p:ph idx="1"/>
          </p:nvPr>
        </p:nvPicPr>
        <p:blipFill>
          <a:blip r:embed="rId2"/>
          <a:stretch>
            <a:fillRect/>
          </a:stretch>
        </p:blipFill>
        <p:spPr>
          <a:xfrm>
            <a:off x="1909324" y="-6349"/>
            <a:ext cx="5101076" cy="6788149"/>
          </a:xfrm>
          <a:prstGeom prst="rect">
            <a:avLst/>
          </a:prstGeom>
        </p:spPr>
      </p:pic>
      <p:sp>
        <p:nvSpPr>
          <p:cNvPr id="3" name="Title 2">
            <a:extLst>
              <a:ext uri="{FF2B5EF4-FFF2-40B4-BE49-F238E27FC236}">
                <a16:creationId xmlns:a16="http://schemas.microsoft.com/office/drawing/2014/main" id="{75178CAA-1E9B-488F-A6F5-835BBA015B51}"/>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128607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B088191-46D8-4E27-80B9-B58B16545B5E}"/>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55C313C4-101F-43D7-A057-574AC37F2ECD}"/>
              </a:ext>
            </a:extLst>
          </p:cNvPr>
          <p:cNvPicPr>
            <a:picLocks noChangeAspect="1"/>
          </p:cNvPicPr>
          <p:nvPr/>
        </p:nvPicPr>
        <p:blipFill>
          <a:blip r:embed="rId2"/>
          <a:stretch>
            <a:fillRect/>
          </a:stretch>
        </p:blipFill>
        <p:spPr>
          <a:xfrm>
            <a:off x="2059275" y="73697"/>
            <a:ext cx="5027325" cy="6708103"/>
          </a:xfrm>
          <a:prstGeom prst="rect">
            <a:avLst/>
          </a:prstGeom>
        </p:spPr>
      </p:pic>
      <p:sp>
        <p:nvSpPr>
          <p:cNvPr id="3" name="Title 2">
            <a:extLst>
              <a:ext uri="{FF2B5EF4-FFF2-40B4-BE49-F238E27FC236}">
                <a16:creationId xmlns:a16="http://schemas.microsoft.com/office/drawing/2014/main" id="{9A40BC37-AE44-4C53-A648-1636C7C353EF}"/>
              </a:ext>
            </a:extLst>
          </p:cNvPr>
          <p:cNvSpPr>
            <a:spLocks noGrp="1"/>
          </p:cNvSpPr>
          <p:nvPr>
            <p:ph type="title"/>
          </p:nvPr>
        </p:nvSpPr>
        <p:spPr/>
        <p:txBody>
          <a:bodyPr/>
          <a:lstStyle/>
          <a:p>
            <a:endParaRPr lang="en-US" dirty="0"/>
          </a:p>
        </p:txBody>
      </p:sp>
    </p:spTree>
    <p:extLst>
      <p:ext uri="{BB962C8B-B14F-4D97-AF65-F5344CB8AC3E}">
        <p14:creationId xmlns:p14="http://schemas.microsoft.com/office/powerpoint/2010/main" val="1523903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29083A3-695C-405A-B857-2A24C0A9B444}"/>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46156AB4-6B62-4626-A3DC-568AA268F309}"/>
              </a:ext>
            </a:extLst>
          </p:cNvPr>
          <p:cNvPicPr>
            <a:picLocks noChangeAspect="1"/>
          </p:cNvPicPr>
          <p:nvPr/>
        </p:nvPicPr>
        <p:blipFill>
          <a:blip r:embed="rId2"/>
          <a:stretch>
            <a:fillRect/>
          </a:stretch>
        </p:blipFill>
        <p:spPr>
          <a:xfrm>
            <a:off x="2057400" y="-25401"/>
            <a:ext cx="5105400" cy="6807201"/>
          </a:xfrm>
          <a:prstGeom prst="rect">
            <a:avLst/>
          </a:prstGeom>
        </p:spPr>
      </p:pic>
      <p:sp>
        <p:nvSpPr>
          <p:cNvPr id="3" name="Title 2">
            <a:extLst>
              <a:ext uri="{FF2B5EF4-FFF2-40B4-BE49-F238E27FC236}">
                <a16:creationId xmlns:a16="http://schemas.microsoft.com/office/drawing/2014/main" id="{78F4FB8F-B47F-4648-94BB-F3BE17CE290F}"/>
              </a:ext>
            </a:extLst>
          </p:cNvPr>
          <p:cNvSpPr>
            <a:spLocks noGrp="1"/>
          </p:cNvSpPr>
          <p:nvPr>
            <p:ph type="title"/>
          </p:nvPr>
        </p:nvSpPr>
        <p:spPr/>
        <p:txBody>
          <a:bodyPr/>
          <a:lstStyle/>
          <a:p>
            <a:endParaRPr lang="en-US" dirty="0"/>
          </a:p>
        </p:txBody>
      </p:sp>
    </p:spTree>
    <p:extLst>
      <p:ext uri="{BB962C8B-B14F-4D97-AF65-F5344CB8AC3E}">
        <p14:creationId xmlns:p14="http://schemas.microsoft.com/office/powerpoint/2010/main" val="22230414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457200" y="1219200"/>
            <a:ext cx="8458200" cy="4648200"/>
          </a:xfrm>
        </p:spPr>
        <p:txBody>
          <a:bodyPr>
            <a:normAutofit/>
          </a:bodyPr>
          <a:lstStyle/>
          <a:p>
            <a:r>
              <a:rPr lang="en-US" dirty="0"/>
              <a:t>Public notice was sent to 197 property owners</a:t>
            </a:r>
          </a:p>
          <a:p>
            <a:r>
              <a:rPr lang="en-US" dirty="0"/>
              <a:t>The North Valleys CAB meeting was held on November 9, 2020, through Zoom and the CAB unanimously recommended approval </a:t>
            </a:r>
          </a:p>
          <a:p>
            <a:r>
              <a:rPr lang="en-US" dirty="0"/>
              <a:t>There were questions concerning:</a:t>
            </a:r>
          </a:p>
          <a:p>
            <a:pPr marL="0" indent="0">
              <a:buNone/>
            </a:pPr>
            <a:r>
              <a:rPr lang="en-US" dirty="0"/>
              <a:t>	• Coverage</a:t>
            </a:r>
          </a:p>
          <a:p>
            <a:pPr marL="0" indent="0">
              <a:buNone/>
            </a:pPr>
            <a:r>
              <a:rPr lang="en-US" dirty="0"/>
              <a:t>	• Timeframe for completing the tower</a:t>
            </a:r>
          </a:p>
          <a:p>
            <a:endParaRPr lang="en-US" dirty="0"/>
          </a:p>
        </p:txBody>
      </p:sp>
    </p:spTree>
    <p:extLst>
      <p:ext uri="{BB962C8B-B14F-4D97-AF65-F5344CB8AC3E}">
        <p14:creationId xmlns:p14="http://schemas.microsoft.com/office/powerpoint/2010/main" val="3406720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a:bodyPr>
          <a:lstStyle/>
          <a:p>
            <a:r>
              <a:rPr lang="en-US" dirty="0"/>
              <a:t>Various agencies reviewed  the application, their comments are included in the staff report</a:t>
            </a:r>
          </a:p>
          <a:p>
            <a:r>
              <a:rPr lang="en-US" dirty="0"/>
              <a:t>Agencies with conditions, are included in the Conditions of Approval</a:t>
            </a:r>
          </a:p>
        </p:txBody>
      </p:sp>
    </p:spTree>
    <p:extLst>
      <p:ext uri="{BB962C8B-B14F-4D97-AF65-F5344CB8AC3E}">
        <p14:creationId xmlns:p14="http://schemas.microsoft.com/office/powerpoint/2010/main" val="2083886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t>Special Us Permit Findings</a:t>
            </a:r>
          </a:p>
        </p:txBody>
      </p:sp>
      <p:sp>
        <p:nvSpPr>
          <p:cNvPr id="4" name="Content Placeholder 3"/>
          <p:cNvSpPr>
            <a:spLocks noGrp="1"/>
          </p:cNvSpPr>
          <p:nvPr>
            <p:ph idx="1"/>
          </p:nvPr>
        </p:nvSpPr>
        <p:spPr>
          <a:xfrm>
            <a:off x="457200" y="1219200"/>
            <a:ext cx="8229600" cy="4419600"/>
          </a:xfrm>
        </p:spPr>
        <p:txBody>
          <a:bodyPr>
            <a:noAutofit/>
          </a:bodyPr>
          <a:lstStyle/>
          <a:p>
            <a:pPr marL="509588" indent="-509588" fontAlgn="base" hangingPunct="0">
              <a:buNone/>
            </a:pPr>
            <a:r>
              <a:rPr lang="en-US" sz="2800" dirty="0"/>
              <a:t>1.	Consistency;</a:t>
            </a:r>
          </a:p>
          <a:p>
            <a:pPr marL="509588" indent="-509588" fontAlgn="base" hangingPunct="0">
              <a:buNone/>
            </a:pPr>
            <a:r>
              <a:rPr lang="en-US" sz="2800" dirty="0"/>
              <a:t>2.	Improvements;</a:t>
            </a:r>
          </a:p>
          <a:p>
            <a:pPr marL="509588" indent="-509588" fontAlgn="base" hangingPunct="0">
              <a:buNone/>
            </a:pPr>
            <a:r>
              <a:rPr lang="en-US" sz="2800" dirty="0"/>
              <a:t>3.	Site Suitability; and</a:t>
            </a:r>
          </a:p>
          <a:p>
            <a:pPr marL="509588" indent="-509588" fontAlgn="base" hangingPunct="0">
              <a:buNone/>
            </a:pPr>
            <a:r>
              <a:rPr lang="en-US" sz="2800" dirty="0"/>
              <a:t>4.	Issuance Not Detrimental </a:t>
            </a:r>
          </a:p>
          <a:p>
            <a:pPr marL="0" indent="0" fontAlgn="base" hangingPunct="0">
              <a:buNone/>
            </a:pPr>
            <a:endParaRPr lang="en-US" sz="2800" dirty="0"/>
          </a:p>
          <a:p>
            <a:pPr marL="0" indent="0" fontAlgn="base" hangingPunct="0">
              <a:buNone/>
            </a:pPr>
            <a:r>
              <a:rPr lang="en-US" sz="2800" dirty="0"/>
              <a:t>Staff is able to make all the required findings, as detailed in the </a:t>
            </a:r>
            <a:r>
              <a:rPr lang="en-US" sz="2800"/>
              <a:t>staff report</a:t>
            </a:r>
            <a:endParaRPr lang="en-US" sz="2800" dirty="0"/>
          </a:p>
        </p:txBody>
      </p:sp>
    </p:spTree>
    <p:extLst>
      <p:ext uri="{BB962C8B-B14F-4D97-AF65-F5344CB8AC3E}">
        <p14:creationId xmlns:p14="http://schemas.microsoft.com/office/powerpoint/2010/main" val="1272091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0" y="1066800"/>
            <a:ext cx="8534400" cy="4724400"/>
          </a:xfrm>
        </p:spPr>
        <p:txBody>
          <a:bodyPr>
            <a:normAutofit fontScale="92500" lnSpcReduction="20000"/>
          </a:bodyPr>
          <a:lstStyle/>
          <a:p>
            <a:pPr marL="0" indent="0">
              <a:lnSpc>
                <a:spcPct val="120000"/>
              </a:lnSpc>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WSUP20-0016 for AT&amp;T Mobility having made all findings in accordance with Washoe County Code Section 110.810.30 and Section 110.324.75, subject to the conditions contained in Exhibit A to the Staff Report. </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2200D7ED-6620-45A0-9F13-862FEFE886A3}">
  <ds:schemaRefs>
    <ds:schemaRef ds:uri="http://schemas.microsoft.com/office/2006/documentManagement/types"/>
    <ds:schemaRef ds:uri="http://purl.org/dc/terms/"/>
    <ds:schemaRef ds:uri="http://www.w3.org/XML/1998/namespace"/>
    <ds:schemaRef ds:uri="http://schemas.openxmlformats.org/package/2006/metadata/core-properties"/>
    <ds:schemaRef ds:uri="http://schemas.microsoft.com/sharepoint/v3/fields"/>
    <ds:schemaRef ds:uri="a94d8b85-37e1-4d17-8d55-8b7d207932bb"/>
    <ds:schemaRef ds:uri="http://schemas.microsoft.com/office/infopath/2007/PartnerControls"/>
    <ds:schemaRef ds:uri="http://purl.org/dc/elements/1.1/"/>
    <ds:schemaRef ds:uri="http://schemas.microsoft.com/sharepoint/v3"/>
    <ds:schemaRef ds:uri="CEA9126C-A9B1-4F4A-855C-DD0F845697D2"/>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BDC64AFA-9D40-4A59-8DD4-92F48563661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3497</TotalTime>
  <Words>506</Words>
  <Application>Microsoft Office PowerPoint</Application>
  <PresentationFormat>On-screen Show (4:3)</PresentationFormat>
  <Paragraphs>45</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Wingdings</vt:lpstr>
      <vt:lpstr>PowerPoint_Template_2015</vt:lpstr>
      <vt:lpstr>WSUP20-0016 Lemmon Valley Tower</vt:lpstr>
      <vt:lpstr>Request</vt:lpstr>
      <vt:lpstr>Site Analysis</vt:lpstr>
      <vt:lpstr>PowerPoint Presentation</vt:lpstr>
      <vt:lpstr>Special Use Permit Requirements </vt:lpstr>
      <vt:lpstr>Analysis</vt:lpstr>
      <vt:lpstr>PowerPoint Presentation</vt:lpstr>
      <vt:lpstr>PowerPoint Presentation</vt:lpstr>
      <vt:lpstr>Analysis</vt:lpstr>
      <vt:lpstr>PowerPoint Presentation</vt:lpstr>
      <vt:lpstr>PowerPoint Presentation</vt:lpstr>
      <vt:lpstr>PowerPoint Presentation</vt:lpstr>
      <vt:lpstr>PowerPoint Presentation</vt:lpstr>
      <vt:lpstr>Public Notice &amp; CAB</vt:lpstr>
      <vt:lpstr>Reviewing Agencies</vt:lpstr>
      <vt:lpstr>Special Us Permit Findings</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Olander, Julee</cp:lastModifiedBy>
  <cp:revision>146</cp:revision>
  <cp:lastPrinted>2018-09-05T18:37:41Z</cp:lastPrinted>
  <dcterms:created xsi:type="dcterms:W3CDTF">2015-09-25T21:46:02Z</dcterms:created>
  <dcterms:modified xsi:type="dcterms:W3CDTF">2020-12-02T18:52:02Z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